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71" r:id="rId9"/>
    <p:sldId id="263" r:id="rId10"/>
    <p:sldId id="264" r:id="rId11"/>
    <p:sldId id="272" r:id="rId12"/>
    <p:sldId id="274" r:id="rId13"/>
    <p:sldId id="265" r:id="rId14"/>
    <p:sldId id="266" r:id="rId15"/>
    <p:sldId id="267" r:id="rId16"/>
  </p:sldIdLst>
  <p:sldSz cx="12192000" cy="6858000"/>
  <p:notesSz cx="6858000" cy="9144000"/>
  <p:embeddedFontLst>
    <p:embeddedFont>
      <p:font typeface="ＭＳ Ｐゴシック" panose="020B0600070205080204" pitchFamily="34" charset="-128"/>
      <p:regular r:id="rId18"/>
    </p:embeddedFont>
  </p:embeddedFontLst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D93119A-4007-0D49-AE3B-5B296C484EA9}">
          <p14:sldIdLst>
            <p14:sldId id="256"/>
            <p14:sldId id="257"/>
          </p14:sldIdLst>
        </p14:section>
        <p14:section name="Research Introduction" id="{B08E2A12-A78C-3748-B461-DA7484171881}">
          <p14:sldIdLst>
            <p14:sldId id="259"/>
            <p14:sldId id="258"/>
          </p14:sldIdLst>
        </p14:section>
        <p14:section name="Overal architecture" id="{9577C961-F353-1B4F-A834-7210E86D9539}">
          <p14:sldIdLst>
            <p14:sldId id="260"/>
            <p14:sldId id="261"/>
            <p14:sldId id="262"/>
            <p14:sldId id="271"/>
          </p14:sldIdLst>
        </p14:section>
        <p14:section name="Research Progress" id="{A338D4B0-DE9D-9D42-8911-A2C5774D9096}">
          <p14:sldIdLst>
            <p14:sldId id="263"/>
            <p14:sldId id="264"/>
            <p14:sldId id="272"/>
            <p14:sldId id="274"/>
          </p14:sldIdLst>
        </p14:section>
        <p14:section name="Schedule" id="{22E1BAC5-F840-C146-A295-9E1A30F18532}">
          <p14:sldIdLst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D20981-FE0C-1772-9D0D-36AF91B43F54}" v="463" dt="2025-04-14T11:46:32.4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2"/>
    <p:restoredTop sz="74006"/>
  </p:normalViewPr>
  <p:slideViewPr>
    <p:cSldViewPr snapToGrid="0">
      <p:cViewPr varScale="1">
        <p:scale>
          <a:sx n="49" d="100"/>
          <a:sy n="49" d="100"/>
        </p:scale>
        <p:origin x="133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86E119-A08E-ED46-8057-D374DBAF2A0A}" type="datetimeFigureOut">
              <a:rPr lang="en-JP" smtClean="0"/>
              <a:t>04/14/2025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CF3FE-C834-3449-83D9-D7F0D2C1F4A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90970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Keep this slide clean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Do not add line number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89025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The content should be bief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45067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Before jumping to a new section, add a new slide: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Hide the other sections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Highlight the current section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40983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Before jumping to a new section, add a new slide: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Hide the other sections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Highlight the current section</a:t>
            </a:r>
          </a:p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60365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Before jumping to a new section, add a new slide: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Hide the other sections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Highlight the current section</a:t>
            </a:r>
          </a:p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8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503809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Briefly talk about what you have done</a:t>
            </a:r>
          </a:p>
          <a:p>
            <a:r>
              <a:rPr lang="en-JP" dirty="0"/>
              <a:t>If possible. </a:t>
            </a:r>
            <a:r>
              <a:rPr lang="en-US" dirty="0"/>
              <a:t>H</a:t>
            </a:r>
            <a:r>
              <a:rPr lang="en-JP" dirty="0"/>
              <a:t>ighlight it in the overall architecture/system figure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9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49655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Before jumping to a new section, add a new slide: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Hide the other sections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JP" dirty="0"/>
              <a:t>Highlight the current section</a:t>
            </a:r>
          </a:p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12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352013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Always end with a thank you slide</a:t>
            </a:r>
          </a:p>
          <a:p>
            <a:r>
              <a:rPr lang="en-JP" dirty="0"/>
              <a:t>_ Ask if there is any question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7CF3FE-C834-3449-83D9-D7F0D2C1F4AB}" type="slidenum">
              <a:rPr lang="en-JP" smtClean="0"/>
              <a:t>15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81609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1BC03-3594-B699-C823-6A01377AC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611CC0-625E-C046-75CB-DC25A32792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F6FDD-9606-CFEF-D145-E100066A9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B7A8C-A476-5144-8F72-CFFA13481C5A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5E4606-EAAD-0F38-1AC3-24A65E2BF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A8B31-78D4-2887-4675-CC14C4557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78790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95EF8-4533-AD28-2B28-C64EBABD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3C399-6EB2-EC7D-4820-8883E74C7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B3D53-2718-9049-CB04-98AD75E8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40480-D8AE-D446-9D5E-F58B8DE23075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2E707-3133-C743-6935-CE06F6FA2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C662B-0E2F-5E94-1C94-579F4CF91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38759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B1D435-FB5F-B2F1-1E9E-C93ECF811A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76E75-3B35-D0DF-022F-086E1C693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24A13-9730-6B4C-E040-8D79DD6DC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E73E6-0F64-184A-99D6-AB9DF513C290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431AC-C114-D162-107E-071A7D1A0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52E95-6652-70EB-68F4-77F40C74D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75481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3A1F4-FCFA-FFD8-75DA-FC8F4F841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7DBC3-8A22-D085-6625-BEE269C64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37135-C66B-49A4-F397-1F4F12CB6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1A13E-10C6-9AA8-042F-C22049169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E1230-600F-1CDD-BA10-61E1E141E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71635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DDFD6-4BBA-EA02-7B38-BA4A6CE58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25D83-7720-AAD5-D111-D3F127D92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C765C-03DF-03AF-9CB0-E4155761C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031D4-B852-0648-97ED-4EDEE920ED4E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BF01D-275B-E7FA-2EF4-38DB7A6D8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7EFCB-3B8C-EE92-41D3-1A8B13CC5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57098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0F0DE-B6D0-4A31-C50E-8A0844EF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88A66-8BA5-D388-A83E-A4183CE57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117B24-26A3-3868-1189-C1B309ACC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26B733-4C70-177C-C3FB-0175BC62A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C1468-53A8-384F-B432-3CCE204DF209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D992C1-1C6C-3A97-F9EA-B042D96BA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40BA38-3458-990B-7AB4-DAC11317F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03225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2D75C-5937-3DF8-1BA3-7997519D3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ECF5F6-4853-EB82-D3D1-55022C060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539CBD-8FCB-6758-8AC2-65B270FE1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7C2F0A-AAE8-499E-C1FA-65628285CE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40CFDD-FCA1-3276-EC55-D067798E7A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554775-68C4-AA3D-54DE-12A9FCF8B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6D914-2A01-9441-9A1E-CAE64E5C0219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F61E06-57A2-F01A-450E-69127A4EE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FD74D1-CC1C-4398-CFD8-ECF014C9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52023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2B8A7-92F2-FE21-995D-D13FCA8A4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3AF8A-A478-32BF-6C20-122D81B60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F45-0852-464C-B9AF-0BEA01DCCF00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DA2C70-923C-32EB-7014-2347466CD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3A3A90-C970-E2E3-7360-AA58CFE2B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8119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092B65-429C-89B1-8299-60EB39B33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87D2-8999-3344-94AF-611B8DB9C729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824BF-9923-48C0-32F4-C7A918179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72701-7668-6C68-DA34-F25A43C4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80971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60FF-8158-F0BA-6003-BF6BA9F4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B3999-9D29-DB6C-723E-DA6BF84D7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265C7-A552-4495-28B7-E907C5EC5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BACA45-8E11-F7BC-03D3-5C0F4BDB5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2CF5A-834B-B043-B7DF-532A8FF9E07D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9D3A4-E788-E3DC-AF30-D682DED04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BB74E6-B6F4-7E90-EA5E-9E1652866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55245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5810-D00D-E4D3-ED84-8E835DD70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B1001A-CD62-C5B4-F04E-701CAF843F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166EA6-F955-E2E6-423A-F4EA5D973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B4815-AEC3-FE2C-B6DC-9696EF252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7014-922E-5445-87BC-436901319CD4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14E09-C025-E1A1-3BE7-81860A9F6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DE31F-440B-0DE2-0446-AEB17DE27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9735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955C22-B12B-50BD-3F18-1A95F54E7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B51C9-85A3-32E0-7BEC-9A2E9F5CC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E0627-0FA5-6DC1-54AB-AD9FB52B09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7E03A-2B0F-1846-B71B-5DE0A1B365DB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01A59-267F-1526-4D3E-2CE62CAB2A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D377B-C6C8-19A0-10D1-C7D139421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75D0E-D6FD-4847-A4AD-7D56F7F6616B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8009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BC0BF-4BFC-5EC4-6A46-3C3BEB1D82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sz="4400" dirty="0">
                <a:latin typeface="Calibri"/>
                <a:ea typeface="+mj-lt"/>
                <a:cs typeface="Calibri"/>
              </a:rPr>
              <a:t>3x3 Pattern Recognition using Rate Coding</a:t>
            </a:r>
            <a:endParaRPr lang="ja-JP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E582A4-61FB-712D-35C6-0ABA95022D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JP" dirty="0">
                <a:cs typeface="Arial"/>
              </a:rPr>
              <a:t>Komatsu Yamato</a:t>
            </a:r>
            <a:endParaRPr lang="en-JP" dirty="0"/>
          </a:p>
          <a:p>
            <a:r>
              <a:rPr lang="en-JP" dirty="0">
                <a:cs typeface="Arial"/>
              </a:rPr>
              <a:t>S1300053@u-aizu.ac.jp</a:t>
            </a:r>
          </a:p>
          <a:p>
            <a:r>
              <a:rPr lang="en-US" dirty="0">
                <a:ea typeface="+mn-lt"/>
                <a:cs typeface="+mn-lt"/>
              </a:rPr>
              <a:t>15 April 2025</a:t>
            </a:r>
            <a:endParaRPr lang="en-JP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9526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33DBF-C451-D0FA-680E-4C095728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Research Progress | Completed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0BAAA-94F4-26AD-2BAC-28231867E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ja-JP">
                <a:ea typeface="+mn-lt"/>
                <a:cs typeface="+mn-lt"/>
              </a:rPr>
              <a:t> Studied rate coding concept</a:t>
            </a:r>
            <a:endParaRPr lang="ja-JP" altLang="en-US" dirty="0">
              <a:cs typeface="Arial"/>
            </a:endParaRPr>
          </a:p>
          <a:p>
            <a:r>
              <a:rPr lang="ja-JP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Ve</a:t>
            </a:r>
            <a:r>
              <a:rPr lang="ja-JP">
                <a:ea typeface="+mn-lt"/>
                <a:cs typeface="+mn-lt"/>
              </a:rPr>
              <a:t>r</a:t>
            </a:r>
            <a:r>
              <a:rPr lang="en-US" altLang="ja-JP" dirty="0" err="1">
                <a:ea typeface="+mn-lt"/>
                <a:cs typeface="+mn-lt"/>
              </a:rPr>
              <a:t>ified</a:t>
            </a:r>
            <a:r>
              <a:rPr lang="ja-JP">
                <a:ea typeface="+mn-lt"/>
                <a:cs typeface="+mn-lt"/>
              </a:rPr>
              <a:t> tim</a:t>
            </a:r>
            <a:r>
              <a:rPr lang="en-US" altLang="ja-JP" dirty="0">
                <a:ea typeface="+mn-lt"/>
                <a:cs typeface="+mn-lt"/>
              </a:rPr>
              <a:t>e-b</a:t>
            </a:r>
            <a:r>
              <a:rPr lang="ja-JP">
                <a:ea typeface="+mn-lt"/>
                <a:cs typeface="+mn-lt"/>
              </a:rPr>
              <a:t>a</a:t>
            </a:r>
            <a:r>
              <a:rPr lang="en-US" altLang="ja-JP" dirty="0">
                <a:ea typeface="+mn-lt"/>
                <a:cs typeface="+mn-lt"/>
              </a:rPr>
              <a:t>sed</a:t>
            </a:r>
            <a:r>
              <a:rPr lang="ja-JP">
                <a:ea typeface="+mn-lt"/>
                <a:cs typeface="+mn-lt"/>
              </a:rPr>
              <a:t> s</a:t>
            </a:r>
            <a:r>
              <a:rPr lang="en-US" altLang="ja-JP" dirty="0">
                <a:ea typeface="+mn-lt"/>
                <a:cs typeface="+mn-lt"/>
              </a:rPr>
              <a:t>pike</a:t>
            </a:r>
            <a:r>
              <a:rPr lang="ja-JP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vis</a:t>
            </a:r>
            <a:r>
              <a:rPr lang="ja-JP">
                <a:ea typeface="+mn-lt"/>
                <a:cs typeface="+mn-lt"/>
              </a:rPr>
              <a:t>u</a:t>
            </a:r>
            <a:r>
              <a:rPr lang="en-US" altLang="ja-JP" dirty="0" err="1">
                <a:ea typeface="+mn-lt"/>
                <a:cs typeface="+mn-lt"/>
              </a:rPr>
              <a:t>alization</a:t>
            </a:r>
            <a:r>
              <a:rPr lang="ja-JP">
                <a:ea typeface="+mn-lt"/>
                <a:cs typeface="+mn-lt"/>
              </a:rPr>
              <a:t> in </a:t>
            </a:r>
            <a:r>
              <a:rPr lang="en-US" altLang="ja-JP" dirty="0">
                <a:ea typeface="+mn-lt"/>
                <a:cs typeface="+mn-lt"/>
              </a:rPr>
              <a:t>serial</a:t>
            </a:r>
            <a:r>
              <a:rPr lang="ja-JP">
                <a:ea typeface="+mn-lt"/>
                <a:cs typeface="+mn-lt"/>
              </a:rPr>
              <a:t> m</a:t>
            </a:r>
            <a:r>
              <a:rPr lang="en-US" altLang="ja-JP" dirty="0" err="1">
                <a:ea typeface="+mn-lt"/>
                <a:cs typeface="+mn-lt"/>
              </a:rPr>
              <a:t>onitor</a:t>
            </a:r>
            <a:endParaRPr lang="ja-JP" altLang="en-US" dirty="0" err="1">
              <a:ea typeface="ＭＳ Ｐゴシック"/>
              <a:cs typeface="Arial"/>
            </a:endParaRPr>
          </a:p>
          <a:p>
            <a:r>
              <a:rPr lang="ja-JP">
                <a:ea typeface="+mn-lt"/>
                <a:cs typeface="+mn-lt"/>
              </a:rPr>
              <a:t> Pattern: X-shap</a:t>
            </a:r>
            <a:r>
              <a:rPr lang="en-US" altLang="ja-JP" dirty="0">
                <a:ea typeface="+mn-lt"/>
                <a:cs typeface="+mn-lt"/>
              </a:rPr>
              <a:t>e</a:t>
            </a:r>
            <a:r>
              <a:rPr lang="ja-JP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image</a:t>
            </a:r>
            <a:r>
              <a:rPr lang="ja-JP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(3x3,</a:t>
            </a:r>
            <a:r>
              <a:rPr lang="ja-JP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with</a:t>
            </a:r>
            <a:r>
              <a:rPr lang="ja-JP" dirty="0">
                <a:ea typeface="+mn-lt"/>
                <a:cs typeface="+mn-lt"/>
              </a:rPr>
              <a:t> </a:t>
            </a:r>
            <a:r>
              <a:rPr lang="en-US" altLang="ja-JP" dirty="0">
                <a:ea typeface="+mn-lt"/>
                <a:cs typeface="+mn-lt"/>
              </a:rPr>
              <a:t>0/255)</a:t>
            </a:r>
            <a:endParaRPr lang="ja-JP" altLang="en-US" dirty="0">
              <a:ea typeface="ＭＳ Ｐゴシック"/>
              <a:cs typeface="Arial"/>
            </a:endParaRPr>
          </a:p>
          <a:p>
            <a:endParaRPr lang="ja-JP" altLang="en-US" dirty="0">
              <a:ea typeface="ＭＳ Ｐゴシック"/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D1EF3-EEB9-A244-70CE-5B39EE1BC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0E849-D1D0-3B69-2703-8DA8BF252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29A02-1369-6C33-D1C9-E66A6529B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10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28874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0DB732-B3C7-E2EF-D882-AE081987D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+mj-lt"/>
                <a:cs typeface="Arial"/>
              </a:rPr>
              <a:t>Research Progress | On-going</a:t>
            </a:r>
            <a:endParaRPr lang="ja-JP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F38361-3D3B-A1FB-02FF-BFB2B54B0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622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sz="4000">
                <a:ea typeface="+mn-lt"/>
                <a:cs typeface="+mn-lt"/>
              </a:rPr>
              <a:t>Work on tutorial on STDP learning</a:t>
            </a:r>
            <a:endParaRPr lang="ja-JP" altLang="en-US" sz="400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774D269-151C-108A-1ACD-DCC9DECF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5E7D253-AE32-492C-E61A-080E4F284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749F95-6A15-EBA6-87AD-536014D2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068738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5C2655-BF0B-BA5A-55C7-D524C7D0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Arial"/>
              </a:rPr>
              <a:t>Reserch Progress</a:t>
            </a:r>
            <a:r>
              <a:rPr lang="en-US" altLang="ja-JP" dirty="0">
                <a:ea typeface="+mj-lt"/>
                <a:cs typeface="Arial"/>
              </a:rPr>
              <a:t>|To do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4C021F-B2F2-6708-BCD4-1301A56A3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ja-JP" altLang="en-US">
                <a:ea typeface="ＭＳ Ｐゴシック"/>
                <a:cs typeface="Arial"/>
              </a:rPr>
              <a:t>Implement STDP to the network and update weights(visualize weight before and after training)</a:t>
            </a:r>
            <a:endParaRPr lang="ja-JP" altLang="en-US" dirty="0">
              <a:ea typeface="ＭＳ Ｐゴシック"/>
              <a:cs typeface="Arial"/>
            </a:endParaRP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69090E9-2093-6F2F-0BDC-B2C1E8C52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E3DD1D8-22C0-F306-794E-91E9672E3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DA61D3-DC39-A8C8-EC54-FAAD57729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12</a:t>
            </a:fld>
            <a:endParaRPr lang="en-JP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7F633CF2-87F7-231A-4480-B59A351506D6}"/>
              </a:ext>
            </a:extLst>
          </p:cNvPr>
          <p:cNvSpPr>
            <a:spLocks noGrp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ja-JP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3117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Introduction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Overall system/architecture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progress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Done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Doing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Todo</a:t>
            </a:r>
          </a:p>
          <a:p>
            <a:r>
              <a:rPr lang="en-US" dirty="0"/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058A7-2B15-E28B-1B48-47BD0C22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1BB53-9F23-FF4F-B29A-8255B6198116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56384-B34A-B4C8-F772-A2AB23FDF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56E66-B2D7-A584-ABB3-783CCFED8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13638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7">
            <a:extLst>
              <a:ext uri="{FF2B5EF4-FFF2-40B4-BE49-F238E27FC236}">
                <a16:creationId xmlns:a16="http://schemas.microsoft.com/office/drawing/2014/main" id="{BF88C479-8BEB-4C3D-4AD5-81705B7851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7203391"/>
              </p:ext>
            </p:extLst>
          </p:nvPr>
        </p:nvGraphicFramePr>
        <p:xfrm>
          <a:off x="838200" y="1825625"/>
          <a:ext cx="10515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6469920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67371658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80477775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5991229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7646355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JP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dirty="0"/>
                        <a:t>April 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P" dirty="0"/>
                        <a:t>May 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dirty="0"/>
                        <a:t>Jan 2026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950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JP" dirty="0"/>
                        <a:t>Task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879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JP" dirty="0"/>
                        <a:t>Task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3401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9852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083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89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5892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756873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BC99140-6409-1D71-CE53-160A9E9C6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Schedule (freestyle, please edit as you want)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FAA81-CFCC-B206-97F8-A7D2D467E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9AD50-773F-7844-8D80-7A449EC2C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E2CD1-1C04-76A8-EC2F-DC0002440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14</a:t>
            </a:fld>
            <a:endParaRPr lang="en-JP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415ABC5F-A45F-62EC-43A6-20F12FBE4DD6}"/>
              </a:ext>
            </a:extLst>
          </p:cNvPr>
          <p:cNvSpPr/>
          <p:nvPr/>
        </p:nvSpPr>
        <p:spPr>
          <a:xfrm>
            <a:off x="3214512" y="2227284"/>
            <a:ext cx="1710611" cy="2817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2251DA28-B13A-C16E-B5D1-206A12380214}"/>
              </a:ext>
            </a:extLst>
          </p:cNvPr>
          <p:cNvSpPr/>
          <p:nvPr/>
        </p:nvSpPr>
        <p:spPr>
          <a:xfrm>
            <a:off x="3194204" y="2700405"/>
            <a:ext cx="1710612" cy="2535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AFBF675-7D8B-7ADB-A4BE-74F898FF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63185"/>
            <a:ext cx="10515600" cy="10137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JP"/>
              <a:t>Task 1:</a:t>
            </a:r>
            <a:r>
              <a:rPr lang="en-US" altLang="ja-JP" sz="2400" dirty="0">
                <a:ea typeface="ＭＳ Ｐゴシック"/>
              </a:rPr>
              <a:t>Work</a:t>
            </a:r>
            <a:r>
              <a:rPr lang="ja-JP" sz="2400" dirty="0">
                <a:ea typeface="ＭＳ Ｐゴシック"/>
              </a:rPr>
              <a:t> </a:t>
            </a:r>
            <a:r>
              <a:rPr lang="en-US" altLang="ja-JP" sz="2400" dirty="0">
                <a:ea typeface="ＭＳ Ｐゴシック"/>
              </a:rPr>
              <a:t>on</a:t>
            </a:r>
            <a:r>
              <a:rPr lang="ja-JP" sz="2400" dirty="0">
                <a:ea typeface="ＭＳ Ｐゴシック"/>
              </a:rPr>
              <a:t> </a:t>
            </a:r>
            <a:r>
              <a:rPr lang="en-US" altLang="ja-JP" sz="2400" dirty="0">
                <a:ea typeface="ＭＳ Ｐゴシック"/>
              </a:rPr>
              <a:t>tutorial</a:t>
            </a:r>
            <a:r>
              <a:rPr lang="ja-JP" sz="2400" dirty="0">
                <a:ea typeface="ＭＳ Ｐゴシック"/>
              </a:rPr>
              <a:t> </a:t>
            </a:r>
            <a:r>
              <a:rPr lang="en-US" altLang="ja-JP" sz="2400" dirty="0">
                <a:ea typeface="ＭＳ Ｐゴシック"/>
              </a:rPr>
              <a:t>on</a:t>
            </a:r>
            <a:r>
              <a:rPr lang="ja-JP" sz="2400" dirty="0">
                <a:ea typeface="ＭＳ Ｐゴシック"/>
              </a:rPr>
              <a:t> </a:t>
            </a:r>
            <a:r>
              <a:rPr lang="en-US" altLang="ja-JP" sz="2400" dirty="0">
                <a:ea typeface="ＭＳ Ｐゴシック"/>
              </a:rPr>
              <a:t>STDP</a:t>
            </a:r>
            <a:r>
              <a:rPr lang="ja-JP" sz="2400" dirty="0">
                <a:ea typeface="ＭＳ Ｐゴシック"/>
              </a:rPr>
              <a:t> </a:t>
            </a:r>
            <a:r>
              <a:rPr lang="en-US" altLang="ja-JP" sz="2400" dirty="0">
                <a:ea typeface="ＭＳ Ｐゴシック"/>
              </a:rPr>
              <a:t>learning</a:t>
            </a:r>
            <a:endParaRPr lang="ja-JP" altLang="en-US" sz="2400" dirty="0">
              <a:ea typeface="ＭＳ Ｐゴシック"/>
            </a:endParaRPr>
          </a:p>
          <a:p>
            <a:r>
              <a:rPr lang="en-JP"/>
              <a:t>Task 2: </a:t>
            </a:r>
            <a:r>
              <a:rPr lang="en-US" altLang="ja-JP">
                <a:ea typeface="ＭＳ Ｐゴシック"/>
              </a:rPr>
              <a:t>Implement</a:t>
            </a:r>
            <a:r>
              <a:rPr lang="ja-JP" altLang="en-US" dirty="0">
                <a:ea typeface="ＭＳ Ｐゴシック"/>
              </a:rPr>
              <a:t> </a:t>
            </a:r>
            <a:r>
              <a:rPr lang="en-US" altLang="ja-JP">
                <a:ea typeface="ＭＳ Ｐゴシック"/>
              </a:rPr>
              <a:t>STDP</a:t>
            </a:r>
            <a:r>
              <a:rPr lang="ja-JP" altLang="en-US" dirty="0">
                <a:ea typeface="ＭＳ Ｐゴシック"/>
              </a:rPr>
              <a:t> </a:t>
            </a:r>
            <a:r>
              <a:rPr lang="en-US" altLang="ja-JP">
                <a:ea typeface="ＭＳ Ｐゴシック"/>
              </a:rPr>
              <a:t>to</a:t>
            </a:r>
            <a:r>
              <a:rPr lang="ja-JP" altLang="en-US" dirty="0">
                <a:ea typeface="ＭＳ Ｐゴシック"/>
              </a:rPr>
              <a:t> </a:t>
            </a:r>
            <a:r>
              <a:rPr lang="en-US" altLang="ja-JP">
                <a:ea typeface="ＭＳ Ｐゴシック"/>
              </a:rPr>
              <a:t>the</a:t>
            </a:r>
            <a:r>
              <a:rPr lang="ja-JP" altLang="en-US" dirty="0">
                <a:ea typeface="ＭＳ Ｐゴシック"/>
              </a:rPr>
              <a:t> </a:t>
            </a:r>
            <a:r>
              <a:rPr lang="en-US" altLang="ja-JP" dirty="0">
                <a:ea typeface="ＭＳ Ｐゴシック"/>
              </a:rPr>
              <a:t>network</a:t>
            </a:r>
            <a:r>
              <a:rPr lang="ja-JP" altLang="en-US" dirty="0">
                <a:ea typeface="ＭＳ Ｐゴシック"/>
              </a:rPr>
              <a:t> </a:t>
            </a:r>
            <a:r>
              <a:rPr lang="en-US" altLang="ja-JP" dirty="0">
                <a:ea typeface="ＭＳ Ｐゴシック"/>
              </a:rPr>
              <a:t>and</a:t>
            </a:r>
            <a:r>
              <a:rPr lang="ja-JP" altLang="en-US" dirty="0">
                <a:ea typeface="ＭＳ Ｐゴシック"/>
              </a:rPr>
              <a:t> </a:t>
            </a:r>
            <a:r>
              <a:rPr lang="en-US" altLang="ja-JP" dirty="0">
                <a:ea typeface="ＭＳ Ｐゴシック"/>
              </a:rPr>
              <a:t>update</a:t>
            </a:r>
            <a:r>
              <a:rPr lang="ja-JP" altLang="en-US" dirty="0">
                <a:ea typeface="ＭＳ Ｐゴシック"/>
              </a:rPr>
              <a:t> </a:t>
            </a:r>
            <a:r>
              <a:rPr lang="en-US" altLang="ja-JP">
                <a:ea typeface="ＭＳ Ｐゴシック"/>
              </a:rPr>
              <a:t>weights</a:t>
            </a:r>
            <a:endParaRPr lang="en-JP">
              <a:ea typeface="ＭＳ Ｐゴシック"/>
              <a:cs typeface="Arial"/>
            </a:endParaRPr>
          </a:p>
          <a:p>
            <a:pPr marL="0" indent="0">
              <a:buNone/>
            </a:pPr>
            <a:endParaRPr lang="en-JP" dirty="0"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C137F0-D216-A6D8-A832-B150A7505475}"/>
              </a:ext>
            </a:extLst>
          </p:cNvPr>
          <p:cNvSpPr txBox="1"/>
          <p:nvPr/>
        </p:nvSpPr>
        <p:spPr>
          <a:xfrm>
            <a:off x="10037618" y="432090"/>
            <a:ext cx="2154382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</a:t>
            </a:r>
            <a:r>
              <a:rPr lang="en-JP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lease update time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F1A76C4-5D80-0690-0856-2167DAB28696}"/>
              </a:ext>
            </a:extLst>
          </p:cNvPr>
          <p:cNvCxnSpPr>
            <a:stCxn id="3" idx="2"/>
          </p:cNvCxnSpPr>
          <p:nvPr/>
        </p:nvCxnSpPr>
        <p:spPr>
          <a:xfrm flipH="1">
            <a:off x="10134600" y="801422"/>
            <a:ext cx="980209" cy="106865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757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31FF281-5B05-803B-9D91-1291BE0EC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JP" dirty="0"/>
              <a:t>Thank you for your attention!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2169F-7D98-25B3-38A4-4F4068730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AE034-BB72-6542-8567-153FCAD22E8A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B6AAD-BCFF-F9E4-58DD-D9E9B379A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449F6-B889-9F51-E2EB-3565EB40C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15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96228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 (please edit as you want)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Research Introduction</a:t>
            </a:r>
          </a:p>
          <a:p>
            <a:r>
              <a:rPr lang="en-JP" dirty="0"/>
              <a:t>Overall system/architecture</a:t>
            </a:r>
          </a:p>
          <a:p>
            <a:r>
              <a:rPr lang="en-JP" dirty="0"/>
              <a:t>Research progress</a:t>
            </a:r>
          </a:p>
          <a:p>
            <a:pPr lvl="1"/>
            <a:r>
              <a:rPr lang="en-JP" dirty="0"/>
              <a:t>Done</a:t>
            </a:r>
          </a:p>
          <a:p>
            <a:pPr lvl="1"/>
            <a:r>
              <a:rPr lang="en-JP" dirty="0"/>
              <a:t>Doing</a:t>
            </a:r>
          </a:p>
          <a:p>
            <a:pPr lvl="1"/>
            <a:r>
              <a:rPr lang="en-JP" dirty="0"/>
              <a:t>Todo</a:t>
            </a:r>
          </a:p>
          <a:p>
            <a:r>
              <a:rPr lang="en-US" dirty="0"/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058A7-2B15-E28B-1B48-47BD0C22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1BB53-9F23-FF4F-B29A-8255B6198116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56384-B34A-B4C8-F772-A2AB23FDF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Research Progress | Student's name</a:t>
            </a:r>
            <a:endParaRPr lang="en-JP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56E66-B2D7-A584-ABB3-783CCFED8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6374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Research Introduction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Overall system/architecture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progress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Done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Doing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Todo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E2743-E1BB-625F-E1DF-8F5D02F20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B86EB-7560-5C4F-9FED-7E6C3AB693E1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2FE41-11B5-199D-5F8A-B896A47D3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9796D-FC9B-A635-0C1F-19648BE94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68739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6721-7CD9-2415-D7FE-62030D3CE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Research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B5005-BADA-8881-86B3-45E57045E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ja-JP" altLang="en-US" dirty="0">
              <a:cs typeface="Arial"/>
            </a:endParaRPr>
          </a:p>
          <a:p>
            <a:pPr>
              <a:lnSpc>
                <a:spcPct val="100000"/>
              </a:lnSpc>
              <a:spcBef>
                <a:spcPct val="20000"/>
              </a:spcBef>
            </a:pPr>
            <a:r>
              <a:rPr lang="en-US" sz="3200" dirty="0">
                <a:latin typeface="Calibri"/>
                <a:ea typeface="Calibri"/>
                <a:cs typeface="Calibri"/>
              </a:rPr>
              <a:t>My research focuses on </a:t>
            </a: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Rate </a:t>
            </a:r>
            <a:r>
              <a:rPr lang="en-US" sz="3200" dirty="0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Coding</a:t>
            </a:r>
            <a:r>
              <a:rPr lang="en-US" b="1" dirty="0" err="1">
                <a:solidFill>
                  <a:srgbClr val="F0F6FC"/>
                </a:solidFill>
                <a:latin typeface="Arial"/>
                <a:ea typeface="Calibri"/>
                <a:cs typeface="Arial"/>
              </a:rPr>
              <a:t>Rate</a:t>
            </a:r>
            <a:r>
              <a:rPr lang="en-US" b="1" dirty="0">
                <a:solidFill>
                  <a:srgbClr val="F0F6FC"/>
                </a:solidFill>
              </a:rPr>
              <a:t> Coding</a:t>
            </a:r>
            <a:endParaRPr lang="en-US" sz="3200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ct val="20000"/>
              </a:spcBef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I</a:t>
            </a:r>
            <a:r>
              <a:rPr lang="en-US" sz="3200" dirty="0">
                <a:latin typeface="Calibri"/>
                <a:ea typeface="Calibri"/>
                <a:cs typeface="Calibri"/>
              </a:rPr>
              <a:t> am implementing rate coding to convert binary image patterns into spike trains.</a:t>
            </a:r>
            <a:endParaRPr lang="en-US" sz="3200">
              <a:latin typeface="Calibri"/>
              <a:ea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ct val="20000"/>
              </a:spcBef>
            </a:pPr>
            <a:r>
              <a:rPr lang="en-US" sz="3200" dirty="0">
                <a:latin typeface="Calibri"/>
                <a:ea typeface="Calibri"/>
                <a:cs typeface="Calibri"/>
              </a:rPr>
              <a:t>Platform: Raspberry Pi Pico using </a:t>
            </a:r>
            <a:r>
              <a:rPr lang="en-US" sz="3200" dirty="0" err="1">
                <a:latin typeface="Calibri"/>
                <a:ea typeface="Calibri"/>
                <a:cs typeface="Calibri"/>
              </a:rPr>
              <a:t>MicroPython</a:t>
            </a:r>
            <a:endParaRPr lang="en-JP" dirty="0" err="1">
              <a:cs typeface="Arial" panose="020B0604020202020204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6BFDF-B1F0-FB2A-A0C1-EC474B682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86E90-1E90-2749-BC21-50E448F69279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1AD7B-BF88-AD58-1978-57BAC111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CA448-6FBA-2123-5C8A-E8D042936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4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39326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Introduction</a:t>
            </a:r>
          </a:p>
          <a:p>
            <a:r>
              <a:rPr lang="en-JP" dirty="0"/>
              <a:t>Overall system/architecture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progress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Done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Doing</a:t>
            </a:r>
          </a:p>
          <a:p>
            <a:pPr lvl="1"/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Todo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B92F5-46FD-EBFA-659D-B9D640347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E1991-F419-184D-91FE-1610106A5567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80F57-14C4-3FFD-5078-C869C927C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C4D31-97D3-4BF0-9002-146484972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07576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6721-7CD9-2415-D7FE-62030D3CE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Overall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B5005-BADA-8881-86B3-45E57045E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7200" y="1508650"/>
            <a:ext cx="4546600" cy="466831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ct val="20000"/>
              </a:spcBef>
              <a:buFont typeface="Arial"/>
              <a:buChar char="•"/>
            </a:pPr>
            <a:endParaRPr lang="en-US" altLang="ja-JP" sz="3200" b="1" dirty="0">
              <a:latin typeface="Calibri"/>
              <a:ea typeface="ＭＳ Ｐゴシック"/>
              <a:cs typeface="Calibri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Font typeface="Arial"/>
              <a:buChar char="•"/>
            </a:pPr>
            <a:endParaRPr lang="en-US" altLang="ja-JP" sz="3200" b="1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Font typeface="Arial"/>
              <a:buChar char="•"/>
            </a:pPr>
            <a:endParaRPr lang="en-US" altLang="ja-JP" sz="3200" b="1" dirty="0">
              <a:latin typeface="Calibri"/>
              <a:ea typeface="ＭＳ Ｐゴシック"/>
              <a:cs typeface="Calibri"/>
            </a:endParaRPr>
          </a:p>
        </p:txBody>
      </p:sp>
      <p:sp>
        <p:nvSpPr>
          <p:cNvPr id="93" name="Date Placeholder 92">
            <a:extLst>
              <a:ext uri="{FF2B5EF4-FFF2-40B4-BE49-F238E27FC236}">
                <a16:creationId xmlns:a16="http://schemas.microsoft.com/office/drawing/2014/main" id="{B50BE289-1666-5622-A63D-84B062AF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CD83E-8DCD-BA42-9074-6F1AAE920D73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94" name="Footer Placeholder 93">
            <a:extLst>
              <a:ext uri="{FF2B5EF4-FFF2-40B4-BE49-F238E27FC236}">
                <a16:creationId xmlns:a16="http://schemas.microsoft.com/office/drawing/2014/main" id="{125B82DE-3080-1E51-3F4D-C97A5B80F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95" name="Slide Number Placeholder 94">
            <a:extLst>
              <a:ext uri="{FF2B5EF4-FFF2-40B4-BE49-F238E27FC236}">
                <a16:creationId xmlns:a16="http://schemas.microsoft.com/office/drawing/2014/main" id="{6D9FC8C2-7F50-D23C-0BC8-F6366946A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6</a:t>
            </a:fld>
            <a:endParaRPr lang="en-JP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5F4A6B7-583D-406B-96D5-69DA4B1002F7}"/>
              </a:ext>
            </a:extLst>
          </p:cNvPr>
          <p:cNvCxnSpPr>
            <a:cxnSpLocks/>
          </p:cNvCxnSpPr>
          <p:nvPr/>
        </p:nvCxnSpPr>
        <p:spPr>
          <a:xfrm flipH="1" flipV="1">
            <a:off x="8489340" y="5389528"/>
            <a:ext cx="450384" cy="753045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図 95" descr="ダイアグラム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E0FB17F4-073D-1D40-7AEF-69EA93D20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51" y="1677281"/>
            <a:ext cx="4116563" cy="4096103"/>
          </a:xfrm>
          <a:prstGeom prst="rect">
            <a:avLst/>
          </a:prstGeom>
        </p:spPr>
      </p:pic>
      <p:sp>
        <p:nvSpPr>
          <p:cNvPr id="98" name="テキスト ボックス 97">
            <a:extLst>
              <a:ext uri="{FF2B5EF4-FFF2-40B4-BE49-F238E27FC236}">
                <a16:creationId xmlns:a16="http://schemas.microsoft.com/office/drawing/2014/main" id="{EABCB2F9-B475-A74D-31AF-77FFE8B44B98}"/>
              </a:ext>
            </a:extLst>
          </p:cNvPr>
          <p:cNvSpPr txBox="1"/>
          <p:nvPr/>
        </p:nvSpPr>
        <p:spPr>
          <a:xfrm>
            <a:off x="5942585" y="1657576"/>
            <a:ext cx="5395938" cy="31454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buFont typeface="Arial"/>
              <a:buChar char="•"/>
            </a:pPr>
            <a:r>
              <a:rPr lang="en-US" altLang="ja-JP" sz="3200" dirty="0">
                <a:latin typeface="Calibri"/>
                <a:ea typeface="ＭＳ Ｐゴシック"/>
                <a:cs typeface="Calibri"/>
              </a:rPr>
              <a:t>- Pixel values are normalized and converted to probabilistic spikes.</a:t>
            </a:r>
          </a:p>
          <a:p>
            <a:pPr marL="285750" indent="-285750">
              <a:spcBef>
                <a:spcPct val="20000"/>
              </a:spcBef>
              <a:buFont typeface="Arial"/>
              <a:buChar char="•"/>
            </a:pPr>
            <a:r>
              <a:rPr lang="en-US" altLang="ja-JP" sz="3200" dirty="0">
                <a:latin typeface="Calibri"/>
                <a:ea typeface="ＭＳ Ｐゴシック"/>
                <a:cs typeface="Calibri"/>
              </a:rPr>
              <a:t>- Each spike is shown as '█' (firing) or ' ' (silent) in a 3x3 matrix.</a:t>
            </a:r>
            <a:endParaRPr lang="ja-JP" dirty="0"/>
          </a:p>
        </p:txBody>
      </p:sp>
    </p:spTree>
    <p:extLst>
      <p:ext uri="{BB962C8B-B14F-4D97-AF65-F5344CB8AC3E}">
        <p14:creationId xmlns:p14="http://schemas.microsoft.com/office/powerpoint/2010/main" val="3149281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6721-7CD9-2415-D7FE-62030D3CE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Overall architecture </a:t>
            </a:r>
            <a:endParaRPr lang="en-US" altLang="ja-JP" sz="3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104335C-4CEB-CC7A-43FD-09BFCE3F91EC}"/>
              </a:ext>
            </a:extLst>
          </p:cNvPr>
          <p:cNvSpPr txBox="1"/>
          <p:nvPr/>
        </p:nvSpPr>
        <p:spPr>
          <a:xfrm>
            <a:off x="876693" y="2533476"/>
            <a:ext cx="3455821" cy="344783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ja-JP" sz="1700"/>
              <a:t>This loop displays the temporal changes in spike activity over 10 time steps, one step at a time.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ja-JP" sz="1700"/>
              <a:t>t represents the time step (from 0 to 9).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ja-JP" sz="1700"/>
              <a:t>At each step, it visualizes which pixels in the 3×3 pattern are firing (spiking).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ja-JP" sz="1700"/>
              <a:t>The output is shown using print() on a serial monitor or similar interface.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ja-JP" sz="1700"/>
          </a:p>
        </p:txBody>
      </p:sp>
      <p:pic>
        <p:nvPicPr>
          <p:cNvPr id="17" name="コンテンツ プレースホルダー 16" descr="クロスワードパズル, テキスト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6CC3A112-D5FF-28A0-FA27-6CBA1D1A0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87672" y="1253291"/>
            <a:ext cx="6389346" cy="436072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41010-0026-A8AB-66AF-FC4D0020DD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3CE4615-5C87-3A43-8659-EF3B4FB4C178}" type="datetime2">
              <a:rPr lang="en-US" smtClean="0"/>
              <a:pPr>
                <a:spcAft>
                  <a:spcPts val="600"/>
                </a:spcAft>
              </a:pPr>
              <a:t>Monday, April 14,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5F535-D914-29CB-71BB-A7DDBCBC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14569" y="6356350"/>
            <a:ext cx="309603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Research Progress | Student's name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6D01F6-FFCA-C5F8-F06B-D7F147E02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5775D0E-D6FD-4847-A4AD-7D56F7F6616B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6662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51BD7C-7B69-CB72-5AAC-39BAC1FC7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ja-JP" sz="3200">
                <a:ea typeface="ＭＳ Ｐゴシック"/>
                <a:cs typeface="Arial"/>
              </a:rPr>
              <a:t>Overall architecture</a:t>
            </a:r>
            <a:endParaRPr lang="ja-JP" sz="3200"/>
          </a:p>
        </p:txBody>
      </p:sp>
      <p:sp>
        <p:nvSpPr>
          <p:cNvPr id="22" name="Content Placeholder 15">
            <a:extLst>
              <a:ext uri="{FF2B5EF4-FFF2-40B4-BE49-F238E27FC236}">
                <a16:creationId xmlns:a16="http://schemas.microsoft.com/office/drawing/2014/main" id="{5C9414A3-F29F-DF04-228B-C2C2F88C0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endParaRPr lang="en-US" sz="200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6FB9149-EFB4-E194-4BBD-116E83EF5F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4DAE034-BB72-6542-8567-153FCAD22E8A}" type="datetime2">
              <a:rPr lang="en-US" smtClean="0"/>
              <a:pPr>
                <a:spcAft>
                  <a:spcPts val="600"/>
                </a:spcAft>
              </a:pPr>
              <a:t>Monday, April 14, 2025</a:t>
            </a:fld>
            <a:endParaRPr lang="en-JP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2EC1B8D-E1AB-3B5B-BA03-0D292BEA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14569" y="6356350"/>
            <a:ext cx="309603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Progress | Student's name</a:t>
            </a:r>
            <a:endParaRPr lang="en-JP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E61FD1-8D74-0C8C-E44E-933EA7738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5775D0E-D6FD-4847-A4AD-7D56F7F6616B}" type="slidenum">
              <a:rPr lang="en-JP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JP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4" name="コンテンツ プレースホルダー 10">
            <a:extLst>
              <a:ext uri="{FF2B5EF4-FFF2-40B4-BE49-F238E27FC236}">
                <a16:creationId xmlns:a16="http://schemas.microsoft.com/office/drawing/2014/main" id="{D2E367FD-3607-B676-5BCA-C97F20497C26}"/>
              </a:ext>
            </a:extLst>
          </p:cNvPr>
          <p:cNvGraphicFramePr>
            <a:graphicFrameLocks/>
          </p:cNvGraphicFramePr>
          <p:nvPr/>
        </p:nvGraphicFramePr>
        <p:xfrm>
          <a:off x="4987672" y="2188528"/>
          <a:ext cx="6389347" cy="2490257"/>
        </p:xfrm>
        <a:graphic>
          <a:graphicData uri="http://schemas.openxmlformats.org/drawingml/2006/table">
            <a:tbl>
              <a:tblPr firstRow="1" bandRow="1">
                <a:solidFill>
                  <a:schemeClr val="accent1">
                    <a:lumMod val="20000"/>
                    <a:lumOff val="80000"/>
                  </a:schemeClr>
                </a:solidFill>
                <a:tableStyleId>{5C22544A-7EE6-4342-B048-85BDC9FD1C3A}</a:tableStyleId>
              </a:tblPr>
              <a:tblGrid>
                <a:gridCol w="1179961">
                  <a:extLst>
                    <a:ext uri="{9D8B030D-6E8A-4147-A177-3AD203B41FA5}">
                      <a16:colId xmlns:a16="http://schemas.microsoft.com/office/drawing/2014/main" val="506561031"/>
                    </a:ext>
                  </a:extLst>
                </a:gridCol>
                <a:gridCol w="1850214">
                  <a:extLst>
                    <a:ext uri="{9D8B030D-6E8A-4147-A177-3AD203B41FA5}">
                      <a16:colId xmlns:a16="http://schemas.microsoft.com/office/drawing/2014/main" val="3372177263"/>
                    </a:ext>
                  </a:extLst>
                </a:gridCol>
                <a:gridCol w="1881452">
                  <a:extLst>
                    <a:ext uri="{9D8B030D-6E8A-4147-A177-3AD203B41FA5}">
                      <a16:colId xmlns:a16="http://schemas.microsoft.com/office/drawing/2014/main" val="3618018982"/>
                    </a:ext>
                  </a:extLst>
                </a:gridCol>
                <a:gridCol w="1477720">
                  <a:extLst>
                    <a:ext uri="{9D8B030D-6E8A-4147-A177-3AD203B41FA5}">
                      <a16:colId xmlns:a16="http://schemas.microsoft.com/office/drawing/2014/main" val="3758349299"/>
                    </a:ext>
                  </a:extLst>
                </a:gridCol>
              </a:tblGrid>
              <a:tr h="842739">
                <a:tc>
                  <a:txBody>
                    <a:bodyPr/>
                    <a:lstStyle/>
                    <a:p>
                      <a:r>
                        <a:rPr lang="af-ZA" sz="1500" b="1" cap="all" spc="60">
                          <a:solidFill>
                            <a:schemeClr val="tx1"/>
                          </a:solidFill>
                        </a:rPr>
                        <a:t>Pixel Value</a:t>
                      </a:r>
                    </a:p>
                  </a:txBody>
                  <a:tcPr marL="170825" marR="170825" marT="170825" marB="1708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af-ZA" sz="1500" b="1" cap="all" spc="60">
                          <a:solidFill>
                            <a:schemeClr val="tx1"/>
                          </a:solidFill>
                        </a:rPr>
                        <a:t>Normalized</a:t>
                      </a:r>
                    </a:p>
                  </a:txBody>
                  <a:tcPr marL="170825" marR="170825" marT="170825" marB="1708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af-ZA" sz="1500" b="1" cap="all" spc="60">
                          <a:solidFill>
                            <a:schemeClr val="tx1"/>
                          </a:solidFill>
                        </a:rPr>
                        <a:t>Spike Probability</a:t>
                      </a:r>
                    </a:p>
                  </a:txBody>
                  <a:tcPr marL="170825" marR="170825" marT="170825" marB="1708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af-ZA" sz="1500" b="1" cap="all" spc="60">
                          <a:solidFill>
                            <a:schemeClr val="tx1"/>
                          </a:solidFill>
                        </a:rPr>
                        <a:t>Example Display</a:t>
                      </a:r>
                    </a:p>
                  </a:txBody>
                  <a:tcPr marL="170825" marR="170825" marT="170825" marB="1708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8957980"/>
                  </a:ext>
                </a:extLst>
              </a:tr>
              <a:tr h="823759">
                <a:tc>
                  <a:txBody>
                    <a:bodyPr/>
                    <a:lstStyle/>
                    <a:p>
                      <a:r>
                        <a:rPr lang="en-US" altLang="ja-JP" sz="2000" cap="none" spc="0">
                          <a:solidFill>
                            <a:schemeClr val="tx1"/>
                          </a:solidFill>
                        </a:rPr>
                        <a:t>255</a:t>
                      </a:r>
                    </a:p>
                  </a:txBody>
                  <a:tcPr marL="113884" marR="113884" marT="56942" marB="1138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2000" cap="none" spc="0">
                          <a:solidFill>
                            <a:schemeClr val="tx1"/>
                          </a:solidFill>
                        </a:rPr>
                        <a:t>1.0</a:t>
                      </a:r>
                    </a:p>
                  </a:txBody>
                  <a:tcPr marL="113884" marR="113884" marT="56942" marB="1138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af-ZA" sz="2000" cap="none" spc="0">
                          <a:solidFill>
                            <a:schemeClr val="tx1"/>
                          </a:solidFill>
                        </a:rPr>
                        <a:t>High (almost always fires)</a:t>
                      </a:r>
                    </a:p>
                  </a:txBody>
                  <a:tcPr marL="113884" marR="113884" marT="56942" marB="1138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2000" cap="none" spc="0">
                          <a:solidFill>
                            <a:schemeClr val="tx1"/>
                          </a:solidFill>
                        </a:rPr>
                        <a:t>"█"</a:t>
                      </a:r>
                    </a:p>
                  </a:txBody>
                  <a:tcPr marL="113884" marR="113884" marT="56942" marB="1138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8343064"/>
                  </a:ext>
                </a:extLst>
              </a:tr>
              <a:tr h="823759">
                <a:tc>
                  <a:txBody>
                    <a:bodyPr/>
                    <a:lstStyle/>
                    <a:p>
                      <a:r>
                        <a:rPr lang="en-US" altLang="ja-JP" sz="2000" cap="none" spc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113884" marR="113884" marT="56942" marB="1138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2000" cap="none" spc="0">
                          <a:solidFill>
                            <a:schemeClr val="tx1"/>
                          </a:solidFill>
                        </a:rPr>
                        <a:t>0.0</a:t>
                      </a:r>
                    </a:p>
                  </a:txBody>
                  <a:tcPr marL="113884" marR="113884" marT="56942" marB="1138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af-ZA" sz="2000" cap="none" spc="0">
                          <a:solidFill>
                            <a:schemeClr val="tx1"/>
                          </a:solidFill>
                        </a:rPr>
                        <a:t>Low (almost never fires)</a:t>
                      </a:r>
                    </a:p>
                  </a:txBody>
                  <a:tcPr marL="113884" marR="113884" marT="56942" marB="1138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af-ZA" sz="2000" cap="none" spc="0">
                          <a:solidFill>
                            <a:schemeClr val="tx1"/>
                          </a:solidFill>
                        </a:rPr>
                        <a:t>" " (blank)</a:t>
                      </a:r>
                    </a:p>
                  </a:txBody>
                  <a:tcPr marL="113884" marR="113884" marT="56942" marB="11388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DAE3F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239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5279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4454-BF93-F2C9-C005-7D3C5700C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46A95-CE2F-123C-DCE6-09D079CF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Introduction</a:t>
            </a:r>
          </a:p>
          <a:p>
            <a:r>
              <a:rPr lang="en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Overall system/architecture</a:t>
            </a:r>
          </a:p>
          <a:p>
            <a:r>
              <a:rPr lang="en-JP" dirty="0"/>
              <a:t>Research progress</a:t>
            </a:r>
          </a:p>
          <a:p>
            <a:pPr lvl="1"/>
            <a:r>
              <a:rPr lang="en-JP" dirty="0"/>
              <a:t>Done</a:t>
            </a:r>
          </a:p>
          <a:p>
            <a:pPr lvl="1"/>
            <a:r>
              <a:rPr lang="en-JP" dirty="0"/>
              <a:t>Doing</a:t>
            </a:r>
          </a:p>
          <a:p>
            <a:pPr lvl="1"/>
            <a:r>
              <a:rPr lang="en-JP" dirty="0"/>
              <a:t>Todo</a:t>
            </a:r>
          </a:p>
          <a:p>
            <a:r>
              <a:rPr lang="en-US" dirty="0"/>
              <a:t>Schedule</a:t>
            </a:r>
          </a:p>
          <a:p>
            <a:pPr marL="0" indent="0">
              <a:buNone/>
            </a:pPr>
            <a:endParaRPr lang="en-JP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058A7-2B15-E28B-1B48-47BD0C22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1BB53-9F23-FF4F-B29A-8255B6198116}" type="datetime2">
              <a:rPr lang="en-US" smtClean="0"/>
              <a:t>Monday, April 14, 2025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56384-B34A-B4C8-F772-A2AB23FDF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Research Progress | Student's name</a:t>
            </a:r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56E66-B2D7-A584-ABB3-783CCFED8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75D0E-D6FD-4847-A4AD-7D56F7F6616B}" type="slidenum">
              <a:rPr lang="en-JP" smtClean="0"/>
              <a:t>9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584410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753</Words>
  <Application>Microsoft Office PowerPoint</Application>
  <PresentationFormat>ワイド画面</PresentationFormat>
  <Paragraphs>224</Paragraphs>
  <Slides>15</Slides>
  <Notes>8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16" baseType="lpstr">
      <vt:lpstr>Office Theme</vt:lpstr>
      <vt:lpstr>3x3 Pattern Recognition using Rate Coding</vt:lpstr>
      <vt:lpstr>Content (please edit as you want)</vt:lpstr>
      <vt:lpstr>Content</vt:lpstr>
      <vt:lpstr>Research introduction</vt:lpstr>
      <vt:lpstr>Content</vt:lpstr>
      <vt:lpstr>Overall system</vt:lpstr>
      <vt:lpstr>Overall architecture </vt:lpstr>
      <vt:lpstr>Overall architecture</vt:lpstr>
      <vt:lpstr>Content</vt:lpstr>
      <vt:lpstr>Research Progress | Completed</vt:lpstr>
      <vt:lpstr>Research Progress | On-going</vt:lpstr>
      <vt:lpstr>Reserch Progress|To do</vt:lpstr>
      <vt:lpstr>Content</vt:lpstr>
      <vt:lpstr>Schedule (freestyle, please edit as you want)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Khanh N. Dang</dc:creator>
  <cp:lastModifiedBy>klab_member</cp:lastModifiedBy>
  <cp:revision>201</cp:revision>
  <dcterms:created xsi:type="dcterms:W3CDTF">2024-05-08T11:16:09Z</dcterms:created>
  <dcterms:modified xsi:type="dcterms:W3CDTF">2025-04-14T11:47:28Z</dcterms:modified>
</cp:coreProperties>
</file>

<file path=docProps/thumbnail.jpeg>
</file>